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1" r:id="rId2"/>
    <p:sldMasterId id="2147483757" r:id="rId3"/>
    <p:sldMasterId id="2147483763" r:id="rId4"/>
    <p:sldMasterId id="2147483726" r:id="rId5"/>
    <p:sldMasterId id="2147483766" r:id="rId6"/>
    <p:sldMasterId id="2147483753" r:id="rId7"/>
    <p:sldMasterId id="2147483755" r:id="rId8"/>
    <p:sldMasterId id="2147483759" r:id="rId9"/>
    <p:sldMasterId id="2147483761" r:id="rId10"/>
    <p:sldMasterId id="2147483742" r:id="rId11"/>
    <p:sldMasterId id="2147483768" r:id="rId12"/>
    <p:sldMasterId id="2147483744" r:id="rId13"/>
  </p:sldMasterIdLst>
  <p:sldIdLst>
    <p:sldId id="256" r:id="rId14"/>
    <p:sldId id="258" r:id="rId15"/>
    <p:sldId id="259" r:id="rId16"/>
    <p:sldId id="260" r:id="rId17"/>
    <p:sldId id="261" r:id="rId18"/>
    <p:sldId id="262" r:id="rId19"/>
    <p:sldId id="263" r:id="rId20"/>
    <p:sldId id="265" r:id="rId21"/>
    <p:sldId id="264"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96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p:nvPr>
        </p:nvSpPr>
        <p:spPr bwMode="gray">
          <a:xfrm>
            <a:off x="395536" y="332656"/>
            <a:ext cx="5112568" cy="1470025"/>
          </a:xfrm>
          <a:prstGeom prst="rect">
            <a:avLst/>
          </a:prstGeom>
        </p:spPr>
        <p:txBody>
          <a:bodyPr anchor="b"/>
          <a:lstStyle>
            <a:lvl1pPr algn="l">
              <a:defRPr b="1">
                <a:solidFill>
                  <a:schemeClr val="bg1"/>
                </a:solidFill>
              </a:defRPr>
            </a:lvl1pPr>
          </a:lstStyle>
          <a:p>
            <a:r>
              <a:rPr lang="en-US" smtClean="0"/>
              <a:t>Click to edit Master title style</a:t>
            </a:r>
            <a:endParaRPr lang="en-GB" dirty="0"/>
          </a:p>
        </p:txBody>
      </p:sp>
      <p:sp>
        <p:nvSpPr>
          <p:cNvPr id="9" name="Subtitle 2"/>
          <p:cNvSpPr>
            <a:spLocks noGrp="1"/>
          </p:cNvSpPr>
          <p:nvPr>
            <p:ph type="subTitle" idx="1"/>
          </p:nvPr>
        </p:nvSpPr>
        <p:spPr bwMode="gray">
          <a:xfrm>
            <a:off x="395536" y="1988840"/>
            <a:ext cx="5112568" cy="1752600"/>
          </a:xfrm>
          <a:prstGeom prst="rect">
            <a:avLst/>
          </a:prstGeom>
        </p:spPr>
        <p:txBody>
          <a:bodyPr>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0633717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16632"/>
            <a:ext cx="7772400" cy="648072"/>
          </a:xfrm>
          <a:prstGeom prst="rect">
            <a:avLst/>
          </a:prstGeom>
        </p:spPr>
        <p:txBody>
          <a:bodyPr anchor="ctr"/>
          <a:lstStyle>
            <a:lvl1pPr algn="l">
              <a:defRPr sz="3600" b="1">
                <a:solidFill>
                  <a:schemeClr val="tx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75197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16632"/>
            <a:ext cx="7772400" cy="648072"/>
          </a:xfrm>
          <a:prstGeom prst="rect">
            <a:avLst/>
          </a:prstGeom>
        </p:spPr>
        <p:txBody>
          <a:bodyPr anchor="ctr"/>
          <a:lstStyle>
            <a:lvl1pPr algn="l">
              <a:defRPr sz="3600" b="1">
                <a:solidFill>
                  <a:schemeClr val="tx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6431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16632"/>
            <a:ext cx="7772400" cy="648072"/>
          </a:xfrm>
          <a:prstGeom prst="rect">
            <a:avLst/>
          </a:prstGeom>
        </p:spPr>
        <p:txBody>
          <a:bodyPr anchor="ctr"/>
          <a:lstStyle>
            <a:lvl1pPr algn="l">
              <a:defRPr sz="3600" b="1">
                <a:solidFill>
                  <a:schemeClr val="tx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717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467544" y="116632"/>
            <a:ext cx="7772400" cy="648072"/>
          </a:xfrm>
          <a:prstGeom prst="rect">
            <a:avLst/>
          </a:prstGeom>
        </p:spPr>
        <p:txBody>
          <a:bodyPr anchor="ctr"/>
          <a:lstStyle>
            <a:lvl1pPr algn="l">
              <a:defRPr sz="3600" b="1">
                <a:solidFill>
                  <a:schemeClr val="bg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730551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332656"/>
            <a:ext cx="8229600" cy="626469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94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52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Content Placeholder 2"/>
          <p:cNvSpPr>
            <a:spLocks noGrp="1"/>
          </p:cNvSpPr>
          <p:nvPr>
            <p:ph idx="1"/>
          </p:nvPr>
        </p:nvSpPr>
        <p:spPr bwMode="gray">
          <a:xfrm>
            <a:off x="395536" y="404664"/>
            <a:ext cx="8229600" cy="5976664"/>
          </a:xfrm>
        </p:spPr>
        <p:txBody>
          <a:bodyPr/>
          <a:lstStyle>
            <a:lvl1pPr marL="342900" indent="-342900">
              <a:spcBef>
                <a:spcPts val="800"/>
              </a:spcBef>
              <a:spcAft>
                <a:spcPts val="600"/>
              </a:spcAft>
              <a:buFontTx/>
              <a:buBlip>
                <a:blip r:embed="rId2"/>
              </a:buBlip>
              <a:defRPr sz="3600" b="0">
                <a:solidFill>
                  <a:schemeClr val="bg1"/>
                </a:solidFill>
              </a:defRPr>
            </a:lvl1pPr>
            <a:lvl2pPr marL="742950" indent="-285750">
              <a:spcBef>
                <a:spcPts val="600"/>
              </a:spcBef>
              <a:spcAft>
                <a:spcPts val="0"/>
              </a:spcAft>
              <a:buFont typeface="Arial" pitchFamily="34" charset="0"/>
              <a:buChar char="•"/>
              <a:defRPr sz="2400">
                <a:solidFill>
                  <a:schemeClr val="bg1"/>
                </a:solidFill>
              </a:defRPr>
            </a:lvl2pPr>
            <a:lvl3pPr marL="1143000" indent="-228600">
              <a:spcBef>
                <a:spcPts val="600"/>
              </a:spcBef>
              <a:spcAft>
                <a:spcPts val="0"/>
              </a:spcAft>
              <a:buFontTx/>
              <a:buBlip>
                <a:blip r:embed="rId2"/>
              </a:buBlip>
              <a:defRPr sz="2400">
                <a:solidFill>
                  <a:schemeClr val="bg1"/>
                </a:solidFill>
              </a:defRPr>
            </a:lvl3pPr>
            <a:lvl4pPr marL="1600200" indent="-228600">
              <a:spcBef>
                <a:spcPts val="600"/>
              </a:spcBef>
              <a:spcAft>
                <a:spcPts val="0"/>
              </a:spcAft>
              <a:buFont typeface="Arial" pitchFamily="34" charset="0"/>
              <a:buChar char="•"/>
              <a:defRPr sz="2400">
                <a:solidFill>
                  <a:schemeClr val="bg1"/>
                </a:solidFill>
              </a:defRPr>
            </a:lvl4pPr>
            <a:lvl5pPr marL="2057400" indent="-228600">
              <a:spcBef>
                <a:spcPts val="600"/>
              </a:spcBef>
              <a:spcAft>
                <a:spcPts val="0"/>
              </a:spcAft>
              <a:buFontTx/>
              <a:buBlip>
                <a:blip r:embed="rId2"/>
              </a:buBlip>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08785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bwMode="gray">
          <a:xfrm>
            <a:off x="467544" y="1556792"/>
            <a:ext cx="8229600" cy="854968"/>
          </a:xfrm>
          <a:prstGeom prst="rect">
            <a:avLst/>
          </a:prstGeom>
        </p:spPr>
        <p:txBody>
          <a:bodyPr anchor="ctr">
            <a:normAutofit/>
          </a:bodyPr>
          <a:lstStyle>
            <a:lvl1pPr algn="l">
              <a:defRPr sz="3600" b="1">
                <a:solidFill>
                  <a:schemeClr val="bg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55824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67544" y="1556792"/>
            <a:ext cx="8229600" cy="854968"/>
          </a:xfrm>
          <a:prstGeom prst="rect">
            <a:avLst/>
          </a:prstGeom>
        </p:spPr>
        <p:txBody>
          <a:bodyPr anchor="ctr"/>
          <a:lstStyle>
            <a:lvl1pPr algn="l">
              <a:defRPr sz="3600" b="1">
                <a:solidFill>
                  <a:schemeClr val="tx1"/>
                </a:solidFill>
              </a:defRPr>
            </a:lvl1pPr>
          </a:lstStyle>
          <a:p>
            <a:r>
              <a:rPr lang="en-US" dirty="0" smtClean="0"/>
              <a:t>Click to edit Master title style</a:t>
            </a:r>
            <a:endParaRPr lang="en-GB" dirty="0"/>
          </a:p>
        </p:txBody>
      </p:sp>
      <p:sp>
        <p:nvSpPr>
          <p:cNvPr id="4"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11428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67544" y="1556792"/>
            <a:ext cx="8229600" cy="854968"/>
          </a:xfrm>
          <a:prstGeom prst="rect">
            <a:avLst/>
          </a:prstGeom>
        </p:spPr>
        <p:txBody>
          <a:bodyPr anchor="ctr"/>
          <a:lstStyle>
            <a:lvl1pPr algn="l">
              <a:defRPr sz="3600" b="1">
                <a:solidFill>
                  <a:schemeClr val="tx1"/>
                </a:solidFill>
              </a:defRPr>
            </a:lvl1pPr>
          </a:lstStyle>
          <a:p>
            <a:r>
              <a:rPr lang="en-US" dirty="0" smtClean="0"/>
              <a:t>Click to edit Master title style</a:t>
            </a:r>
            <a:endParaRPr lang="en-GB" dirty="0"/>
          </a:p>
        </p:txBody>
      </p:sp>
      <p:sp>
        <p:nvSpPr>
          <p:cNvPr id="4"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59991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bwMode="gray">
          <a:xfrm>
            <a:off x="467544" y="1556792"/>
            <a:ext cx="8229600" cy="854968"/>
          </a:xfrm>
          <a:prstGeom prst="rect">
            <a:avLst/>
          </a:prstGeom>
        </p:spPr>
        <p:txBody>
          <a:bodyPr anchor="ctr"/>
          <a:lstStyle>
            <a:lvl1pPr algn="l">
              <a:defRPr sz="3600" b="1">
                <a:solidFill>
                  <a:schemeClr val="bg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23221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467544" y="116632"/>
            <a:ext cx="7772400" cy="648072"/>
          </a:xfrm>
          <a:prstGeom prst="rect">
            <a:avLst/>
          </a:prstGeom>
        </p:spPr>
        <p:txBody>
          <a:bodyPr anchor="ctr"/>
          <a:lstStyle>
            <a:lvl1pPr algn="l">
              <a:defRPr sz="3600" b="1">
                <a:solidFill>
                  <a:schemeClr val="bg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903251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467544" y="116632"/>
            <a:ext cx="7772400" cy="648072"/>
          </a:xfrm>
          <a:prstGeom prst="rect">
            <a:avLst/>
          </a:prstGeom>
        </p:spPr>
        <p:txBody>
          <a:bodyPr anchor="ctr"/>
          <a:lstStyle>
            <a:lvl1pPr algn="l">
              <a:defRPr sz="3600" b="1">
                <a:solidFill>
                  <a:schemeClr val="bg1"/>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smtClean="0"/>
              <a:t>Click to edit Master text</a:t>
            </a:r>
          </a:p>
          <a:p>
            <a:pPr lvl="1"/>
            <a:r>
              <a:rPr lang="en-US" dirty="0" smtClean="0"/>
              <a:t>Second </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35786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17.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6.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3.xml"/><Relationship Id="rId1" Type="http://schemas.openxmlformats.org/officeDocument/2006/relationships/slideLayout" Target="../slideLayouts/slideLayout14.xml"/><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061D0-24B0-431C-A601-75D9A1B64E99}" type="datetimeFigureOut">
              <a:rPr lang="en-GB" smtClean="0"/>
              <a:t>12/04/2018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F2688-151C-4D70-AB57-0E3E52AFC522}" type="slidenum">
              <a:rPr lang="en-GB" smtClean="0"/>
              <a:t>‹#›</a:t>
            </a:fld>
            <a:endParaRPr lang="en-GB"/>
          </a:p>
        </p:txBody>
      </p:sp>
      <p:pic>
        <p:nvPicPr>
          <p:cNvPr id="1026" name="Picture 2" descr="\\Cpt-vmfile01\share\Serv\TEAMS\MKT\MARKETING\2014\Brand\Logo\ppp front pa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99299"/>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8746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464" y="4352544"/>
            <a:ext cx="7717536" cy="25054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40353"/>
            <a:ext cx="9144000" cy="2523744"/>
          </a:xfrm>
          <a:prstGeom prst="rect">
            <a:avLst/>
          </a:prstGeom>
        </p:spPr>
      </p:pic>
    </p:spTree>
    <p:extLst>
      <p:ext uri="{BB962C8B-B14F-4D97-AF65-F5344CB8AC3E}">
        <p14:creationId xmlns:p14="http://schemas.microsoft.com/office/powerpoint/2010/main" val="3313103541"/>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8746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592" y="5586246"/>
            <a:ext cx="992888" cy="1127392"/>
          </a:xfrm>
          <a:prstGeom prst="rect">
            <a:avLst/>
          </a:prstGeom>
        </p:spPr>
      </p:pic>
    </p:spTree>
    <p:extLst>
      <p:ext uri="{BB962C8B-B14F-4D97-AF65-F5344CB8AC3E}">
        <p14:creationId xmlns:p14="http://schemas.microsoft.com/office/powerpoint/2010/main" val="3447233145"/>
      </p:ext>
    </p:extLst>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794" y="6297337"/>
            <a:ext cx="5313958" cy="5073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7" y="0"/>
            <a:ext cx="9170577" cy="874754"/>
          </a:xfrm>
          <a:prstGeom prst="rect">
            <a:avLst/>
          </a:prstGeom>
        </p:spPr>
      </p:pic>
    </p:spTree>
    <p:extLst>
      <p:ext uri="{BB962C8B-B14F-4D97-AF65-F5344CB8AC3E}">
        <p14:creationId xmlns:p14="http://schemas.microsoft.com/office/powerpoint/2010/main" val="2718067333"/>
      </p:ext>
    </p:extLst>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225" y="5613140"/>
            <a:ext cx="951255" cy="1080120"/>
          </a:xfrm>
          <a:prstGeom prst="rect">
            <a:avLst/>
          </a:prstGeom>
        </p:spPr>
      </p:pic>
    </p:spTree>
    <p:extLst>
      <p:ext uri="{BB962C8B-B14F-4D97-AF65-F5344CB8AC3E}">
        <p14:creationId xmlns:p14="http://schemas.microsoft.com/office/powerpoint/2010/main" val="1896348080"/>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45FEF-B051-40D3-8A3E-202EBE464F0C}" type="datetimeFigureOut">
              <a:rPr lang="en-GB" smtClean="0"/>
              <a:t>12/04/2018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FF30F-FD63-4ADF-9AF9-0C229AE3C91A}" type="slidenum">
              <a:rPr lang="en-GB" smtClean="0"/>
              <a:t>‹#›</a:t>
            </a:fld>
            <a:endParaRPr lang="en-GB"/>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4584" b="4583"/>
          <a:stretch/>
        </p:blipFill>
        <p:spPr>
          <a:xfrm>
            <a:off x="0" y="0"/>
            <a:ext cx="9144000" cy="6858000"/>
          </a:xfrm>
          <a:prstGeom prst="rect">
            <a:avLst/>
          </a:prstGeom>
        </p:spPr>
      </p:pic>
    </p:spTree>
    <p:extLst>
      <p:ext uri="{BB962C8B-B14F-4D97-AF65-F5344CB8AC3E}">
        <p14:creationId xmlns:p14="http://schemas.microsoft.com/office/powerpoint/2010/main" val="2689933196"/>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D5DD3-2EFF-414D-B713-2291502E69FB}" type="datetimeFigureOut">
              <a:rPr lang="en-GB" smtClean="0"/>
              <a:t>12/04/2018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225" y="5613140"/>
            <a:ext cx="951255" cy="10801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268760"/>
            <a:ext cx="9143999" cy="1336016"/>
          </a:xfrm>
          <a:prstGeom prst="rect">
            <a:avLst/>
          </a:prstGeom>
        </p:spPr>
      </p:pic>
    </p:spTree>
    <p:extLst>
      <p:ext uri="{BB962C8B-B14F-4D97-AF65-F5344CB8AC3E}">
        <p14:creationId xmlns:p14="http://schemas.microsoft.com/office/powerpoint/2010/main" val="3801068418"/>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4" y="0"/>
            <a:ext cx="9144000"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592" y="5586246"/>
            <a:ext cx="992888" cy="11273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 y="1340768"/>
            <a:ext cx="9143245" cy="1328818"/>
          </a:xfrm>
          <a:prstGeom prst="rect">
            <a:avLst/>
          </a:prstGeom>
        </p:spPr>
      </p:pic>
    </p:spTree>
    <p:extLst>
      <p:ext uri="{BB962C8B-B14F-4D97-AF65-F5344CB8AC3E}">
        <p14:creationId xmlns:p14="http://schemas.microsoft.com/office/powerpoint/2010/main" val="1965415734"/>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592" y="5586246"/>
            <a:ext cx="992888" cy="11273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 y="1340768"/>
            <a:ext cx="9143245" cy="1328818"/>
          </a:xfrm>
          <a:prstGeom prst="rect">
            <a:avLst/>
          </a:prstGeom>
        </p:spPr>
      </p:pic>
    </p:spTree>
    <p:extLst>
      <p:ext uri="{BB962C8B-B14F-4D97-AF65-F5344CB8AC3E}">
        <p14:creationId xmlns:p14="http://schemas.microsoft.com/office/powerpoint/2010/main" val="3632920485"/>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68760"/>
            <a:ext cx="9143999" cy="13360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63" y="6297337"/>
            <a:ext cx="5313958" cy="507330"/>
          </a:xfrm>
          <a:prstGeom prst="rect">
            <a:avLst/>
          </a:prstGeom>
        </p:spPr>
      </p:pic>
    </p:spTree>
    <p:extLst>
      <p:ext uri="{BB962C8B-B14F-4D97-AF65-F5344CB8AC3E}">
        <p14:creationId xmlns:p14="http://schemas.microsoft.com/office/powerpoint/2010/main" val="659041661"/>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7" y="0"/>
            <a:ext cx="9170577" cy="874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544" y="4639056"/>
            <a:ext cx="4791456" cy="2218944"/>
          </a:xfrm>
          <a:prstGeom prst="rect">
            <a:avLst/>
          </a:prstGeom>
        </p:spPr>
      </p:pic>
    </p:spTree>
    <p:extLst>
      <p:ext uri="{BB962C8B-B14F-4D97-AF65-F5344CB8AC3E}">
        <p14:creationId xmlns:p14="http://schemas.microsoft.com/office/powerpoint/2010/main" val="2592022846"/>
      </p:ext>
    </p:extLst>
  </p:cSld>
  <p:clrMap bg1="lt1" tx1="dk1" bg2="lt2" tx2="dk2" accent1="accent1" accent2="accent2" accent3="accent3" accent4="accent4" accent5="accent5" accent6="accent6" hlink="hlink" folHlink="folHlink"/>
  <p:sldLayoutIdLst>
    <p:sldLayoutId id="214748375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7" y="0"/>
            <a:ext cx="9170577" cy="874754"/>
          </a:xfrm>
          <a:prstGeom prst="rect">
            <a:avLst/>
          </a:prstGeom>
        </p:spPr>
      </p:pic>
    </p:spTree>
    <p:extLst>
      <p:ext uri="{BB962C8B-B14F-4D97-AF65-F5344CB8AC3E}">
        <p14:creationId xmlns:p14="http://schemas.microsoft.com/office/powerpoint/2010/main" val="1166388512"/>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8746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464" y="4352544"/>
            <a:ext cx="7717536" cy="2505456"/>
          </a:xfrm>
          <a:prstGeom prst="rect">
            <a:avLst/>
          </a:prstGeom>
        </p:spPr>
      </p:pic>
    </p:spTree>
    <p:extLst>
      <p:ext uri="{BB962C8B-B14F-4D97-AF65-F5344CB8AC3E}">
        <p14:creationId xmlns:p14="http://schemas.microsoft.com/office/powerpoint/2010/main" val="113442555"/>
      </p:ext>
    </p:extLst>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5112568" cy="2160240"/>
          </a:xfrm>
        </p:spPr>
        <p:txBody>
          <a:bodyPr>
            <a:normAutofit/>
          </a:bodyPr>
          <a:lstStyle/>
          <a:p>
            <a:r>
              <a:rPr lang="en-US" dirty="0" smtClean="0"/>
              <a:t>The Economic Regulation of Transport Bill, 2018</a:t>
            </a:r>
            <a:endParaRPr lang="en-GB" dirty="0"/>
          </a:p>
        </p:txBody>
      </p:sp>
      <p:sp>
        <p:nvSpPr>
          <p:cNvPr id="3" name="Subtitle 2"/>
          <p:cNvSpPr>
            <a:spLocks noGrp="1"/>
          </p:cNvSpPr>
          <p:nvPr>
            <p:ph type="subTitle" idx="1"/>
          </p:nvPr>
        </p:nvSpPr>
        <p:spPr>
          <a:xfrm>
            <a:off x="395536" y="2924944"/>
            <a:ext cx="5112568" cy="816496"/>
          </a:xfrm>
        </p:spPr>
        <p:txBody>
          <a:bodyPr/>
          <a:lstStyle/>
          <a:p>
            <a:r>
              <a:rPr lang="en-US" dirty="0" smtClean="0"/>
              <a:t>By Tony Norton</a:t>
            </a:r>
            <a:endParaRPr lang="en-GB" dirty="0"/>
          </a:p>
        </p:txBody>
      </p:sp>
    </p:spTree>
    <p:extLst>
      <p:ext uri="{BB962C8B-B14F-4D97-AF65-F5344CB8AC3E}">
        <p14:creationId xmlns:p14="http://schemas.microsoft.com/office/powerpoint/2010/main" val="44749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of determination (1)</a:t>
            </a:r>
            <a:endParaRPr lang="en-GB" dirty="0"/>
          </a:p>
        </p:txBody>
      </p:sp>
      <p:sp>
        <p:nvSpPr>
          <p:cNvPr id="3" name="Content Placeholder 2"/>
          <p:cNvSpPr>
            <a:spLocks noGrp="1"/>
          </p:cNvSpPr>
          <p:nvPr>
            <p:ph idx="1"/>
          </p:nvPr>
        </p:nvSpPr>
        <p:spPr/>
        <p:txBody>
          <a:bodyPr/>
          <a:lstStyle/>
          <a:p>
            <a:r>
              <a:rPr lang="en-US" dirty="0" smtClean="0"/>
              <a:t>Minister must receive and consider:</a:t>
            </a:r>
          </a:p>
          <a:p>
            <a:pPr lvl="1"/>
            <a:r>
              <a:rPr lang="en-US" dirty="0" smtClean="0"/>
              <a:t>A report from the Regulator on the basis of research conducted by or for the Regulator; or</a:t>
            </a:r>
          </a:p>
          <a:p>
            <a:pPr lvl="1"/>
            <a:r>
              <a:rPr lang="en-US" dirty="0" smtClean="0"/>
              <a:t>On the basis of an opinion from the Competition Commission after conducting a market enquiry or on the basis that the Commission has determined that anti-competitive abuses have occurred within the relevant market</a:t>
            </a:r>
          </a:p>
          <a:p>
            <a:pPr lvl="1"/>
            <a:r>
              <a:rPr lang="en-US" dirty="0" smtClean="0"/>
              <a:t>On the basis of a report from an independent expert appointed by the Minister or Regulator</a:t>
            </a:r>
          </a:p>
        </p:txBody>
      </p:sp>
    </p:spTree>
    <p:extLst>
      <p:ext uri="{BB962C8B-B14F-4D97-AF65-F5344CB8AC3E}">
        <p14:creationId xmlns:p14="http://schemas.microsoft.com/office/powerpoint/2010/main" val="4209855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of determination (2)</a:t>
            </a:r>
            <a:endParaRPr lang="en-GB" dirty="0"/>
          </a:p>
        </p:txBody>
      </p:sp>
      <p:sp>
        <p:nvSpPr>
          <p:cNvPr id="3" name="Content Placeholder 2"/>
          <p:cNvSpPr>
            <a:spLocks noGrp="1"/>
          </p:cNvSpPr>
          <p:nvPr>
            <p:ph idx="1"/>
          </p:nvPr>
        </p:nvSpPr>
        <p:spPr/>
        <p:txBody>
          <a:bodyPr/>
          <a:lstStyle/>
          <a:p>
            <a:r>
              <a:rPr lang="en-US" dirty="0"/>
              <a:t>Must gazette opinion or report with notice that declaration being considered and invite submissions</a:t>
            </a:r>
            <a:endParaRPr lang="en-GB" dirty="0"/>
          </a:p>
          <a:p>
            <a:r>
              <a:rPr lang="en-US" dirty="0" smtClean="0"/>
              <a:t>Schedule 2 item 2 exemptions – currently none</a:t>
            </a:r>
            <a:endParaRPr lang="en-GB" dirty="0"/>
          </a:p>
        </p:txBody>
      </p:sp>
    </p:spTree>
    <p:extLst>
      <p:ext uri="{BB962C8B-B14F-4D97-AF65-F5344CB8AC3E}">
        <p14:creationId xmlns:p14="http://schemas.microsoft.com/office/powerpoint/2010/main" val="237045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Minister’s oversight</a:t>
            </a:r>
            <a:endParaRPr lang="en-GB" dirty="0"/>
          </a:p>
        </p:txBody>
      </p:sp>
      <p:sp>
        <p:nvSpPr>
          <p:cNvPr id="3" name="Content Placeholder 2"/>
          <p:cNvSpPr>
            <a:spLocks noGrp="1"/>
          </p:cNvSpPr>
          <p:nvPr>
            <p:ph idx="1"/>
          </p:nvPr>
        </p:nvSpPr>
        <p:spPr/>
        <p:txBody>
          <a:bodyPr/>
          <a:lstStyle/>
          <a:p>
            <a:r>
              <a:rPr lang="en-US" dirty="0" smtClean="0"/>
              <a:t>Minister appoints members of the Board of the Transport Economic Regulator</a:t>
            </a:r>
          </a:p>
          <a:p>
            <a:r>
              <a:rPr lang="en-US" dirty="0" smtClean="0"/>
              <a:t>Minister appoints members of the Transport Economic Council</a:t>
            </a:r>
          </a:p>
          <a:p>
            <a:r>
              <a:rPr lang="en-US" dirty="0" smtClean="0"/>
              <a:t>Minister may direct the Regulator to request a market enquiry or investigate and consult with regard to investigation</a:t>
            </a:r>
            <a:endParaRPr lang="en-GB" dirty="0"/>
          </a:p>
        </p:txBody>
      </p:sp>
    </p:spTree>
    <p:extLst>
      <p:ext uri="{BB962C8B-B14F-4D97-AF65-F5344CB8AC3E}">
        <p14:creationId xmlns:p14="http://schemas.microsoft.com/office/powerpoint/2010/main" val="64792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of Regulator and Council</a:t>
            </a:r>
            <a:endParaRPr lang="en-GB" dirty="0"/>
          </a:p>
        </p:txBody>
      </p:sp>
      <p:sp>
        <p:nvSpPr>
          <p:cNvPr id="3" name="Content Placeholder 2"/>
          <p:cNvSpPr>
            <a:spLocks noGrp="1"/>
          </p:cNvSpPr>
          <p:nvPr>
            <p:ph idx="1"/>
          </p:nvPr>
        </p:nvSpPr>
        <p:spPr/>
        <p:txBody>
          <a:bodyPr/>
          <a:lstStyle/>
          <a:p>
            <a:r>
              <a:rPr lang="en-US" dirty="0" smtClean="0"/>
              <a:t>Paid for by regulated entities</a:t>
            </a:r>
          </a:p>
          <a:p>
            <a:r>
              <a:rPr lang="en-US" dirty="0" smtClean="0"/>
              <a:t>By annual fee determined by Minister in consultation with Minister of Finance</a:t>
            </a:r>
          </a:p>
        </p:txBody>
      </p:sp>
    </p:spTree>
    <p:extLst>
      <p:ext uri="{BB962C8B-B14F-4D97-AF65-F5344CB8AC3E}">
        <p14:creationId xmlns:p14="http://schemas.microsoft.com/office/powerpoint/2010/main" val="180572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Price Control (1)</a:t>
            </a:r>
            <a:endParaRPr lang="en-GB" dirty="0"/>
          </a:p>
        </p:txBody>
      </p:sp>
      <p:sp>
        <p:nvSpPr>
          <p:cNvPr id="3" name="Content Placeholder 2"/>
          <p:cNvSpPr>
            <a:spLocks noGrp="1"/>
          </p:cNvSpPr>
          <p:nvPr>
            <p:ph idx="1"/>
          </p:nvPr>
        </p:nvSpPr>
        <p:spPr/>
        <p:txBody>
          <a:bodyPr/>
          <a:lstStyle/>
          <a:p>
            <a:r>
              <a:rPr lang="en-US" dirty="0" smtClean="0"/>
              <a:t>Every regulated entity subject to price control by:</a:t>
            </a:r>
          </a:p>
          <a:p>
            <a:pPr lvl="1"/>
            <a:r>
              <a:rPr lang="en-US" dirty="0" smtClean="0"/>
              <a:t>Tariff;</a:t>
            </a:r>
          </a:p>
          <a:p>
            <a:pPr lvl="1"/>
            <a:r>
              <a:rPr lang="en-US" dirty="0" smtClean="0"/>
              <a:t>Limit on revenue;</a:t>
            </a:r>
          </a:p>
          <a:p>
            <a:pPr lvl="1"/>
            <a:r>
              <a:rPr lang="en-US" dirty="0" smtClean="0"/>
              <a:t>Limit on return;</a:t>
            </a:r>
          </a:p>
          <a:p>
            <a:pPr lvl="1"/>
            <a:r>
              <a:rPr lang="en-US" dirty="0" smtClean="0"/>
              <a:t>Any other appropriate pricing method</a:t>
            </a:r>
          </a:p>
          <a:p>
            <a:r>
              <a:rPr lang="en-US" dirty="0" smtClean="0"/>
              <a:t>Proposal by regulated entity</a:t>
            </a:r>
          </a:p>
          <a:p>
            <a:r>
              <a:rPr lang="en-US" dirty="0" smtClean="0"/>
              <a:t>Consideration in consultation with interested parties</a:t>
            </a:r>
          </a:p>
        </p:txBody>
      </p:sp>
    </p:spTree>
    <p:extLst>
      <p:ext uri="{BB962C8B-B14F-4D97-AF65-F5344CB8AC3E}">
        <p14:creationId xmlns:p14="http://schemas.microsoft.com/office/powerpoint/2010/main" val="136415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Price Control (2)</a:t>
            </a:r>
            <a:endParaRPr lang="en-GB" dirty="0"/>
          </a:p>
        </p:txBody>
      </p:sp>
      <p:sp>
        <p:nvSpPr>
          <p:cNvPr id="3" name="Content Placeholder 2"/>
          <p:cNvSpPr>
            <a:spLocks noGrp="1"/>
          </p:cNvSpPr>
          <p:nvPr>
            <p:ph idx="1"/>
          </p:nvPr>
        </p:nvSpPr>
        <p:spPr/>
        <p:txBody>
          <a:bodyPr/>
          <a:lstStyle/>
          <a:p>
            <a:r>
              <a:rPr lang="en-US" dirty="0"/>
              <a:t>Determination with or without conditions such as service </a:t>
            </a:r>
            <a:r>
              <a:rPr lang="en-US" dirty="0" smtClean="0"/>
              <a:t>standards and published in the gazette</a:t>
            </a:r>
            <a:endParaRPr lang="en-GB" dirty="0" smtClean="0"/>
          </a:p>
          <a:p>
            <a:r>
              <a:rPr lang="en-US" dirty="0" smtClean="0"/>
              <a:t>Differentiated terms but lodged with the Regulator</a:t>
            </a:r>
            <a:endParaRPr lang="en-GB" dirty="0"/>
          </a:p>
        </p:txBody>
      </p:sp>
    </p:spTree>
    <p:extLst>
      <p:ext uri="{BB962C8B-B14F-4D97-AF65-F5344CB8AC3E}">
        <p14:creationId xmlns:p14="http://schemas.microsoft.com/office/powerpoint/2010/main" val="2022914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Information</a:t>
            </a:r>
            <a:endParaRPr lang="en-GB" dirty="0"/>
          </a:p>
        </p:txBody>
      </p:sp>
      <p:sp>
        <p:nvSpPr>
          <p:cNvPr id="3" name="Content Placeholder 2"/>
          <p:cNvSpPr>
            <a:spLocks noGrp="1"/>
          </p:cNvSpPr>
          <p:nvPr>
            <p:ph idx="1"/>
          </p:nvPr>
        </p:nvSpPr>
        <p:spPr/>
        <p:txBody>
          <a:bodyPr/>
          <a:lstStyle/>
          <a:p>
            <a:r>
              <a:rPr lang="en-US" dirty="0" smtClean="0"/>
              <a:t>Information, forecasts, plans, </a:t>
            </a:r>
            <a:r>
              <a:rPr lang="en-US" dirty="0" err="1" smtClean="0"/>
              <a:t>etc</a:t>
            </a:r>
            <a:r>
              <a:rPr lang="en-US" dirty="0" smtClean="0"/>
              <a:t> to be provided to Regulator</a:t>
            </a:r>
          </a:p>
          <a:p>
            <a:r>
              <a:rPr lang="en-US" dirty="0" smtClean="0"/>
              <a:t>Accounting and disclosure requirements</a:t>
            </a:r>
          </a:p>
          <a:p>
            <a:pPr marL="0" indent="0">
              <a:buNone/>
            </a:pPr>
            <a:endParaRPr lang="en-GB" dirty="0"/>
          </a:p>
        </p:txBody>
      </p:sp>
    </p:spTree>
    <p:extLst>
      <p:ext uri="{BB962C8B-B14F-4D97-AF65-F5344CB8AC3E}">
        <p14:creationId xmlns:p14="http://schemas.microsoft.com/office/powerpoint/2010/main" val="2744621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Complaints (1)</a:t>
            </a:r>
            <a:endParaRPr lang="en-GB" dirty="0"/>
          </a:p>
        </p:txBody>
      </p:sp>
      <p:sp>
        <p:nvSpPr>
          <p:cNvPr id="3" name="Content Placeholder 2"/>
          <p:cNvSpPr>
            <a:spLocks noGrp="1"/>
          </p:cNvSpPr>
          <p:nvPr>
            <p:ph idx="1"/>
          </p:nvPr>
        </p:nvSpPr>
        <p:spPr/>
        <p:txBody>
          <a:bodyPr/>
          <a:lstStyle/>
          <a:p>
            <a:r>
              <a:rPr lang="en-US" dirty="0" smtClean="0"/>
              <a:t>For where it-</a:t>
            </a:r>
          </a:p>
          <a:p>
            <a:pPr lvl="1"/>
            <a:r>
              <a:rPr lang="en-US" dirty="0" smtClean="0"/>
              <a:t>has </a:t>
            </a:r>
            <a:r>
              <a:rPr lang="en-US" dirty="0"/>
              <a:t>unreasonably or improperly refused to issue a license or amended </a:t>
            </a:r>
            <a:r>
              <a:rPr lang="en-US" dirty="0" err="1"/>
              <a:t>licence</a:t>
            </a:r>
            <a:r>
              <a:rPr lang="en-US" dirty="0"/>
              <a:t> </a:t>
            </a:r>
            <a:r>
              <a:rPr lang="en-US" dirty="0" smtClean="0"/>
              <a:t>to </a:t>
            </a:r>
            <a:r>
              <a:rPr lang="en-GB" dirty="0" smtClean="0"/>
              <a:t>the </a:t>
            </a:r>
            <a:r>
              <a:rPr lang="en-GB" dirty="0"/>
              <a:t>complainant;</a:t>
            </a:r>
          </a:p>
          <a:p>
            <a:pPr lvl="1"/>
            <a:r>
              <a:rPr lang="en-US" dirty="0" smtClean="0"/>
              <a:t>has </a:t>
            </a:r>
            <a:r>
              <a:rPr lang="en-US" dirty="0"/>
              <a:t>unreasonably or improperly taken a decision that adversely affects the </a:t>
            </a:r>
            <a:r>
              <a:rPr lang="en-US" dirty="0" smtClean="0"/>
              <a:t>rights </a:t>
            </a:r>
            <a:r>
              <a:rPr lang="en-GB" dirty="0" smtClean="0"/>
              <a:t>of </a:t>
            </a:r>
            <a:r>
              <a:rPr lang="en-GB" dirty="0"/>
              <a:t>the complainant;</a:t>
            </a:r>
          </a:p>
          <a:p>
            <a:pPr lvl="1"/>
            <a:r>
              <a:rPr lang="en-US" dirty="0" smtClean="0"/>
              <a:t>has </a:t>
            </a:r>
            <a:r>
              <a:rPr lang="en-US" dirty="0"/>
              <a:t>failed to provide access to transport facilities or services in a </a:t>
            </a:r>
            <a:r>
              <a:rPr lang="en-US" dirty="0" smtClean="0"/>
              <a:t>nondiscriminatory, </a:t>
            </a:r>
            <a:r>
              <a:rPr lang="en-GB" dirty="0" smtClean="0"/>
              <a:t>fair </a:t>
            </a:r>
            <a:r>
              <a:rPr lang="en-GB" dirty="0"/>
              <a:t>and transparent manner;</a:t>
            </a:r>
          </a:p>
          <a:p>
            <a:pPr lvl="1"/>
            <a:r>
              <a:rPr lang="en-US" dirty="0" smtClean="0"/>
              <a:t>treats </a:t>
            </a:r>
            <a:r>
              <a:rPr lang="en-US" dirty="0"/>
              <a:t>its own operations, or those of its subsidiary, more </a:t>
            </a:r>
            <a:r>
              <a:rPr lang="en-US" dirty="0" err="1"/>
              <a:t>favourably</a:t>
            </a:r>
            <a:r>
              <a:rPr lang="en-US" dirty="0"/>
              <a:t> than, </a:t>
            </a:r>
            <a:r>
              <a:rPr lang="en-US" dirty="0" smtClean="0"/>
              <a:t>and derives </a:t>
            </a:r>
            <a:r>
              <a:rPr lang="en-US" dirty="0"/>
              <a:t>an unfair competitive advantage over, other providers of services;</a:t>
            </a:r>
          </a:p>
          <a:p>
            <a:pPr lvl="1"/>
            <a:r>
              <a:rPr lang="en-US" dirty="0" smtClean="0"/>
              <a:t>has </a:t>
            </a:r>
            <a:r>
              <a:rPr lang="en-US" dirty="0"/>
              <a:t>failed to meet the service standards attached to a price control</a:t>
            </a:r>
            <a:r>
              <a:rPr lang="en-US" dirty="0" smtClean="0"/>
              <a:t>;</a:t>
            </a:r>
            <a:endParaRPr lang="en-US" dirty="0"/>
          </a:p>
        </p:txBody>
      </p:sp>
    </p:spTree>
    <p:extLst>
      <p:ext uri="{BB962C8B-B14F-4D97-AF65-F5344CB8AC3E}">
        <p14:creationId xmlns:p14="http://schemas.microsoft.com/office/powerpoint/2010/main" val="1684076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Complaints (2)</a:t>
            </a:r>
            <a:endParaRPr lang="en-GB" dirty="0"/>
          </a:p>
        </p:txBody>
      </p:sp>
      <p:sp>
        <p:nvSpPr>
          <p:cNvPr id="3" name="Content Placeholder 2"/>
          <p:cNvSpPr>
            <a:spLocks noGrp="1"/>
          </p:cNvSpPr>
          <p:nvPr>
            <p:ph idx="1"/>
          </p:nvPr>
        </p:nvSpPr>
        <p:spPr/>
        <p:txBody>
          <a:bodyPr/>
          <a:lstStyle/>
          <a:p>
            <a:pPr lvl="1"/>
            <a:r>
              <a:rPr lang="en-US" dirty="0" smtClean="0"/>
              <a:t>impedes </a:t>
            </a:r>
            <a:r>
              <a:rPr lang="en-US" dirty="0"/>
              <a:t>the efficiency of inter-modal transport operations; or</a:t>
            </a:r>
          </a:p>
          <a:p>
            <a:pPr lvl="1"/>
            <a:r>
              <a:rPr lang="en-US" dirty="0" smtClean="0"/>
              <a:t>has </a:t>
            </a:r>
            <a:r>
              <a:rPr lang="en-US" dirty="0"/>
              <a:t>engaged in prohibited conduct</a:t>
            </a:r>
            <a:r>
              <a:rPr lang="en-US" dirty="0" smtClean="0"/>
              <a:t>.</a:t>
            </a:r>
          </a:p>
          <a:p>
            <a:r>
              <a:rPr lang="en-US" dirty="0" smtClean="0"/>
              <a:t>Regulator may:</a:t>
            </a:r>
          </a:p>
          <a:p>
            <a:pPr lvl="1"/>
            <a:r>
              <a:rPr lang="en-US" dirty="0" smtClean="0"/>
              <a:t>Refer to the Council if it does not raise issues of general economic or public policy, in which event the Council considers it as an appeal against the decision concerned of the relevant regulated entity and confirm, vary or set it aside in which latter event entity may abandon it or reconsider the matter afresh</a:t>
            </a:r>
          </a:p>
          <a:p>
            <a:pPr lvl="1"/>
            <a:r>
              <a:rPr lang="en-US" dirty="0" smtClean="0"/>
              <a:t>Consider it and-</a:t>
            </a:r>
          </a:p>
          <a:p>
            <a:pPr lvl="2"/>
            <a:r>
              <a:rPr lang="en-US" dirty="0" smtClean="0"/>
              <a:t>Issue a notice of non-referral if frivolous or vexatious or no grounds for remedy</a:t>
            </a:r>
          </a:p>
          <a:p>
            <a:endParaRPr lang="en-GB" dirty="0"/>
          </a:p>
          <a:p>
            <a:endParaRPr lang="en-GB" dirty="0"/>
          </a:p>
        </p:txBody>
      </p:sp>
    </p:spTree>
    <p:extLst>
      <p:ext uri="{BB962C8B-B14F-4D97-AF65-F5344CB8AC3E}">
        <p14:creationId xmlns:p14="http://schemas.microsoft.com/office/powerpoint/2010/main" val="32356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Complaints (3) </a:t>
            </a:r>
            <a:endParaRPr lang="en-GB" dirty="0"/>
          </a:p>
        </p:txBody>
      </p:sp>
      <p:sp>
        <p:nvSpPr>
          <p:cNvPr id="3" name="Content Placeholder 2"/>
          <p:cNvSpPr>
            <a:spLocks noGrp="1"/>
          </p:cNvSpPr>
          <p:nvPr>
            <p:ph idx="1"/>
          </p:nvPr>
        </p:nvSpPr>
        <p:spPr/>
        <p:txBody>
          <a:bodyPr/>
          <a:lstStyle/>
          <a:p>
            <a:pPr lvl="2"/>
            <a:r>
              <a:rPr lang="en-US" dirty="0" smtClean="0"/>
              <a:t>Refer to another regulatory authority with jurisdiction</a:t>
            </a:r>
          </a:p>
          <a:p>
            <a:pPr lvl="2"/>
            <a:r>
              <a:rPr lang="en-US" dirty="0" smtClean="0"/>
              <a:t>Direct an inspector to investigate and</a:t>
            </a:r>
          </a:p>
          <a:p>
            <a:pPr lvl="3"/>
            <a:r>
              <a:rPr lang="en-US" dirty="0" smtClean="0"/>
              <a:t>Issue a notice of non-referral</a:t>
            </a:r>
          </a:p>
          <a:p>
            <a:pPr lvl="3"/>
            <a:r>
              <a:rPr lang="en-US" dirty="0" smtClean="0"/>
              <a:t>Refer the matter to the national prosecuting authority if offence</a:t>
            </a:r>
          </a:p>
          <a:p>
            <a:pPr lvl="3"/>
            <a:r>
              <a:rPr lang="en-US" dirty="0" smtClean="0"/>
              <a:t>Propose a draft consent order which, if agreed, may be made an order by the Council and may include a price control reduction and an award of damages</a:t>
            </a:r>
          </a:p>
          <a:p>
            <a:pPr lvl="3"/>
            <a:r>
              <a:rPr lang="en-US" dirty="0" smtClean="0"/>
              <a:t>Issue a compliance notice setting out the non-compliance, the steps to be taken to comply and any penalty that may be imposed, which may be appealed to the Council</a:t>
            </a:r>
          </a:p>
          <a:p>
            <a:pPr lvl="3"/>
            <a:r>
              <a:rPr lang="en-US" dirty="0" smtClean="0"/>
              <a:t>Direct a price control reduction, the financial cost of which is not more than 10% of annual turnover</a:t>
            </a:r>
          </a:p>
          <a:p>
            <a:pPr lvl="3"/>
            <a:endParaRPr lang="en-GB" dirty="0"/>
          </a:p>
        </p:txBody>
      </p:sp>
    </p:spTree>
    <p:extLst>
      <p:ext uri="{BB962C8B-B14F-4D97-AF65-F5344CB8AC3E}">
        <p14:creationId xmlns:p14="http://schemas.microsoft.com/office/powerpoint/2010/main" val="382550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Publication for Comment</a:t>
            </a:r>
            <a:endParaRPr lang="en-GB" dirty="0"/>
          </a:p>
        </p:txBody>
      </p:sp>
      <p:sp>
        <p:nvSpPr>
          <p:cNvPr id="5" name="Content Placeholder 4"/>
          <p:cNvSpPr>
            <a:spLocks noGrp="1"/>
          </p:cNvSpPr>
          <p:nvPr>
            <p:ph idx="1"/>
          </p:nvPr>
        </p:nvSpPr>
        <p:spPr/>
        <p:txBody>
          <a:bodyPr/>
          <a:lstStyle/>
          <a:p>
            <a:r>
              <a:rPr lang="en-US" dirty="0" smtClean="0"/>
              <a:t>On 12 February 2018 it was published for comment in government gazette 41437 under government notice 106</a:t>
            </a:r>
          </a:p>
          <a:p>
            <a:r>
              <a:rPr lang="en-US" dirty="0" smtClean="0"/>
              <a:t>Comments were to be directed to the department of transport within 30 days of publication, being by 14 March 2018</a:t>
            </a:r>
            <a:endParaRPr lang="en-GB" dirty="0"/>
          </a:p>
        </p:txBody>
      </p:sp>
    </p:spTree>
    <p:extLst>
      <p:ext uri="{BB962C8B-B14F-4D97-AF65-F5344CB8AC3E}">
        <p14:creationId xmlns:p14="http://schemas.microsoft.com/office/powerpoint/2010/main" val="2795157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 Appeal / Review</a:t>
            </a:r>
            <a:endParaRPr lang="en-GB" dirty="0"/>
          </a:p>
        </p:txBody>
      </p:sp>
      <p:sp>
        <p:nvSpPr>
          <p:cNvPr id="3" name="Content Placeholder 2"/>
          <p:cNvSpPr>
            <a:spLocks noGrp="1"/>
          </p:cNvSpPr>
          <p:nvPr>
            <p:ph idx="1"/>
          </p:nvPr>
        </p:nvSpPr>
        <p:spPr/>
        <p:txBody>
          <a:bodyPr/>
          <a:lstStyle/>
          <a:p>
            <a:r>
              <a:rPr lang="en-US" dirty="0" smtClean="0"/>
              <a:t>Minister or person affected may appeal or review any decision of the Regulator in respect of-</a:t>
            </a:r>
          </a:p>
          <a:p>
            <a:pPr lvl="1"/>
            <a:r>
              <a:rPr lang="en-US" dirty="0" smtClean="0"/>
              <a:t>Determination of price control</a:t>
            </a:r>
          </a:p>
          <a:p>
            <a:pPr lvl="1"/>
            <a:r>
              <a:rPr lang="en-US" dirty="0" smtClean="0"/>
              <a:t>A complaint</a:t>
            </a:r>
          </a:p>
          <a:p>
            <a:pPr lvl="1"/>
            <a:r>
              <a:rPr lang="en-US" dirty="0" smtClean="0"/>
              <a:t>A directed price control reduction</a:t>
            </a:r>
          </a:p>
          <a:p>
            <a:pPr lvl="1"/>
            <a:endParaRPr lang="en-GB" dirty="0"/>
          </a:p>
        </p:txBody>
      </p:sp>
    </p:spTree>
    <p:extLst>
      <p:ext uri="{BB962C8B-B14F-4D97-AF65-F5344CB8AC3E}">
        <p14:creationId xmlns:p14="http://schemas.microsoft.com/office/powerpoint/2010/main" val="4206122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Remaining provisions</a:t>
            </a:r>
            <a:endParaRPr lang="en-GB" dirty="0"/>
          </a:p>
        </p:txBody>
      </p:sp>
      <p:sp>
        <p:nvSpPr>
          <p:cNvPr id="3" name="Content Placeholder 2"/>
          <p:cNvSpPr>
            <a:spLocks noGrp="1"/>
          </p:cNvSpPr>
          <p:nvPr>
            <p:ph idx="1"/>
          </p:nvPr>
        </p:nvSpPr>
        <p:spPr/>
        <p:txBody>
          <a:bodyPr/>
          <a:lstStyle/>
          <a:p>
            <a:r>
              <a:rPr lang="en-US" dirty="0" smtClean="0"/>
              <a:t>Procedures of Council</a:t>
            </a:r>
          </a:p>
          <a:p>
            <a:r>
              <a:rPr lang="en-US" dirty="0" smtClean="0"/>
              <a:t>Establishment of Regulator and Council</a:t>
            </a:r>
          </a:p>
          <a:p>
            <a:r>
              <a:rPr lang="en-US" dirty="0" smtClean="0"/>
              <a:t>Provisions relating to Regulator’s functions – section 37</a:t>
            </a:r>
          </a:p>
          <a:p>
            <a:r>
              <a:rPr lang="en-US" dirty="0" smtClean="0"/>
              <a:t>Enforcement of the Act</a:t>
            </a:r>
          </a:p>
          <a:p>
            <a:pPr lvl="1"/>
            <a:r>
              <a:rPr lang="en-US" dirty="0" smtClean="0"/>
              <a:t>CEO appoints inspectors</a:t>
            </a:r>
          </a:p>
          <a:p>
            <a:pPr lvl="1"/>
            <a:r>
              <a:rPr lang="en-US" dirty="0" smtClean="0"/>
              <a:t>Search and seizure – dawn raid powers</a:t>
            </a:r>
          </a:p>
          <a:p>
            <a:pPr lvl="1"/>
            <a:r>
              <a:rPr lang="en-US" dirty="0" smtClean="0"/>
              <a:t>Confidential information</a:t>
            </a:r>
          </a:p>
          <a:p>
            <a:pPr lvl="1"/>
            <a:r>
              <a:rPr lang="en-US" dirty="0" smtClean="0"/>
              <a:t>Powers of Courts</a:t>
            </a:r>
          </a:p>
          <a:p>
            <a:pPr lvl="1"/>
            <a:r>
              <a:rPr lang="en-US" dirty="0" smtClean="0"/>
              <a:t>Offences and Penalties</a:t>
            </a:r>
          </a:p>
          <a:p>
            <a:pPr marL="0" indent="0">
              <a:buNone/>
            </a:pPr>
            <a:endParaRPr lang="en-GB" dirty="0"/>
          </a:p>
        </p:txBody>
      </p:sp>
    </p:spTree>
    <p:extLst>
      <p:ext uri="{BB962C8B-B14F-4D97-AF65-F5344CB8AC3E}">
        <p14:creationId xmlns:p14="http://schemas.microsoft.com/office/powerpoint/2010/main" val="1477238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pPr marL="0" indent="0" algn="ctr">
              <a:buNone/>
            </a:pPr>
            <a:r>
              <a:rPr lang="en-US" smtClean="0"/>
              <a:t>THE END</a:t>
            </a:r>
            <a:endParaRPr lang="en-US" dirty="0"/>
          </a:p>
        </p:txBody>
      </p:sp>
    </p:spTree>
    <p:extLst>
      <p:ext uri="{BB962C8B-B14F-4D97-AF65-F5344CB8AC3E}">
        <p14:creationId xmlns:p14="http://schemas.microsoft.com/office/powerpoint/2010/main" val="117889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Essence of the Bill</a:t>
            </a:r>
            <a:endParaRPr lang="en-GB" dirty="0"/>
          </a:p>
        </p:txBody>
      </p:sp>
      <p:sp>
        <p:nvSpPr>
          <p:cNvPr id="3" name="Content Placeholder 2"/>
          <p:cNvSpPr>
            <a:spLocks noGrp="1"/>
          </p:cNvSpPr>
          <p:nvPr>
            <p:ph idx="1"/>
          </p:nvPr>
        </p:nvSpPr>
        <p:spPr/>
        <p:txBody>
          <a:bodyPr/>
          <a:lstStyle/>
          <a:p>
            <a:r>
              <a:rPr lang="en-US" dirty="0" smtClean="0"/>
              <a:t>to replace the Ports Regulator and other transport industry regulators with regulation by the Transport Economic Regulator, Transport Economic Council and the Minister</a:t>
            </a:r>
          </a:p>
          <a:p>
            <a:pPr marL="0" indent="0">
              <a:buNone/>
            </a:pPr>
            <a:endParaRPr lang="en-GB" dirty="0"/>
          </a:p>
        </p:txBody>
      </p:sp>
    </p:spTree>
    <p:extLst>
      <p:ext uri="{BB962C8B-B14F-4D97-AF65-F5344CB8AC3E}">
        <p14:creationId xmlns:p14="http://schemas.microsoft.com/office/powerpoint/2010/main" val="2272910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Categories of Regulated Entities</a:t>
            </a:r>
            <a:endParaRPr lang="en-GB" dirty="0"/>
          </a:p>
        </p:txBody>
      </p:sp>
      <p:sp>
        <p:nvSpPr>
          <p:cNvPr id="3" name="Content Placeholder 2"/>
          <p:cNvSpPr>
            <a:spLocks noGrp="1"/>
          </p:cNvSpPr>
          <p:nvPr>
            <p:ph idx="1"/>
          </p:nvPr>
        </p:nvSpPr>
        <p:spPr/>
        <p:txBody>
          <a:bodyPr/>
          <a:lstStyle/>
          <a:p>
            <a:r>
              <a:rPr lang="en-US" dirty="0" smtClean="0"/>
              <a:t>Named public entities in terms of section 4(1)(a)</a:t>
            </a:r>
          </a:p>
          <a:p>
            <a:r>
              <a:rPr lang="en-US" dirty="0" smtClean="0"/>
              <a:t>Persons </a:t>
            </a:r>
            <a:r>
              <a:rPr lang="en-US" dirty="0" err="1" smtClean="0"/>
              <a:t>concessioned</a:t>
            </a:r>
            <a:r>
              <a:rPr lang="en-US" dirty="0" smtClean="0"/>
              <a:t> by </a:t>
            </a:r>
            <a:r>
              <a:rPr lang="en-US" dirty="0" err="1" smtClean="0"/>
              <a:t>SANRAL</a:t>
            </a:r>
            <a:r>
              <a:rPr lang="en-US" dirty="0" smtClean="0"/>
              <a:t> in terms of section 4(1)(b)</a:t>
            </a:r>
          </a:p>
          <a:p>
            <a:r>
              <a:rPr lang="en-US" dirty="0" smtClean="0"/>
              <a:t>“any other market, or any entity, facility or service, irrespective whether privately or state owned, that has been declared by the Minister to be subject to the application of this Act, ….”</a:t>
            </a:r>
            <a:endParaRPr lang="en-GB" dirty="0"/>
          </a:p>
        </p:txBody>
      </p:sp>
    </p:spTree>
    <p:extLst>
      <p:ext uri="{BB962C8B-B14F-4D97-AF65-F5344CB8AC3E}">
        <p14:creationId xmlns:p14="http://schemas.microsoft.com/office/powerpoint/2010/main" val="3712614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4(1)(a) Entities</a:t>
            </a:r>
            <a:endParaRPr lang="en-GB" dirty="0"/>
          </a:p>
        </p:txBody>
      </p:sp>
      <p:sp>
        <p:nvSpPr>
          <p:cNvPr id="3" name="Content Placeholder 2"/>
          <p:cNvSpPr>
            <a:spLocks noGrp="1"/>
          </p:cNvSpPr>
          <p:nvPr>
            <p:ph idx="1"/>
          </p:nvPr>
        </p:nvSpPr>
        <p:spPr/>
        <p:txBody>
          <a:bodyPr/>
          <a:lstStyle/>
          <a:p>
            <a:r>
              <a:rPr lang="en-US" sz="3200" dirty="0" smtClean="0"/>
              <a:t>National Ports Authority</a:t>
            </a:r>
          </a:p>
          <a:p>
            <a:r>
              <a:rPr lang="en-US" sz="3200" dirty="0" smtClean="0"/>
              <a:t>Transnet Port Terminals</a:t>
            </a:r>
          </a:p>
          <a:p>
            <a:r>
              <a:rPr lang="en-US" sz="3200" dirty="0" smtClean="0"/>
              <a:t>Transnet Freight Rail</a:t>
            </a:r>
          </a:p>
          <a:p>
            <a:r>
              <a:rPr lang="en-US" sz="3200" dirty="0" err="1" smtClean="0"/>
              <a:t>ACSA</a:t>
            </a:r>
            <a:endParaRPr lang="en-US" sz="3200" dirty="0" smtClean="0"/>
          </a:p>
          <a:p>
            <a:r>
              <a:rPr lang="en-US" sz="3200" dirty="0" smtClean="0"/>
              <a:t>The Air Traffic and Navigation Services Company</a:t>
            </a:r>
          </a:p>
          <a:p>
            <a:r>
              <a:rPr lang="en-US" sz="3200" dirty="0" smtClean="0"/>
              <a:t>The Passenger Rail Agency of South Africa</a:t>
            </a:r>
          </a:p>
          <a:p>
            <a:r>
              <a:rPr lang="en-US" sz="3200" dirty="0" err="1" smtClean="0"/>
              <a:t>SANRAL</a:t>
            </a:r>
            <a:endParaRPr lang="en-US" sz="3200" dirty="0" smtClean="0"/>
          </a:p>
        </p:txBody>
      </p:sp>
    </p:spTree>
    <p:extLst>
      <p:ext uri="{BB962C8B-B14F-4D97-AF65-F5344CB8AC3E}">
        <p14:creationId xmlns:p14="http://schemas.microsoft.com/office/powerpoint/2010/main" val="145003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4(1)(b) – </a:t>
            </a:r>
            <a:r>
              <a:rPr lang="en-US" dirty="0" err="1" smtClean="0"/>
              <a:t>SANRAL</a:t>
            </a:r>
            <a:r>
              <a:rPr lang="en-US" dirty="0" smtClean="0"/>
              <a:t> CONCESSIONS</a:t>
            </a:r>
            <a:endParaRPr lang="en-GB" dirty="0"/>
          </a:p>
        </p:txBody>
      </p:sp>
      <p:sp>
        <p:nvSpPr>
          <p:cNvPr id="3" name="Content Placeholder 2"/>
          <p:cNvSpPr>
            <a:spLocks noGrp="1"/>
          </p:cNvSpPr>
          <p:nvPr>
            <p:ph idx="1"/>
          </p:nvPr>
        </p:nvSpPr>
        <p:spPr/>
        <p:txBody>
          <a:bodyPr/>
          <a:lstStyle/>
          <a:p>
            <a:pPr marL="0" indent="0">
              <a:buNone/>
            </a:pPr>
            <a:r>
              <a:rPr lang="en-US" dirty="0" smtClean="0"/>
              <a:t>“any </a:t>
            </a:r>
            <a:r>
              <a:rPr lang="en-US" dirty="0"/>
              <a:t>authorized person contemplated in section 28 of the South African </a:t>
            </a:r>
            <a:r>
              <a:rPr lang="en-US" dirty="0" smtClean="0"/>
              <a:t>National Roads </a:t>
            </a:r>
            <a:r>
              <a:rPr lang="en-US" dirty="0"/>
              <a:t>Agency Limited and National Roads Act, 1998 (Act No. 7 of 1998), </a:t>
            </a:r>
            <a:r>
              <a:rPr lang="en-US" dirty="0" smtClean="0"/>
              <a:t>in respect </a:t>
            </a:r>
            <a:r>
              <a:rPr lang="en-US" dirty="0"/>
              <a:t>of a concession agreement concluded by </a:t>
            </a:r>
            <a:r>
              <a:rPr lang="en-US" dirty="0" err="1"/>
              <a:t>SANRAL</a:t>
            </a:r>
            <a:r>
              <a:rPr lang="en-US" dirty="0"/>
              <a:t> on or after </a:t>
            </a:r>
            <a:r>
              <a:rPr lang="en-US" dirty="0" smtClean="0"/>
              <a:t>the effective </a:t>
            </a:r>
            <a:r>
              <a:rPr lang="en-US" dirty="0"/>
              <a:t>date of this Act, but only to the extent that such a concession </a:t>
            </a:r>
            <a:r>
              <a:rPr lang="en-US" dirty="0" smtClean="0"/>
              <a:t>agreement expressly </a:t>
            </a:r>
            <a:r>
              <a:rPr lang="en-US" dirty="0"/>
              <a:t>provides for the authorized person to be subject to this Act</a:t>
            </a:r>
            <a:r>
              <a:rPr lang="en-US" dirty="0" smtClean="0"/>
              <a:t>; …”</a:t>
            </a:r>
            <a:endParaRPr lang="en-GB" dirty="0"/>
          </a:p>
        </p:txBody>
      </p:sp>
    </p:spTree>
    <p:extLst>
      <p:ext uri="{BB962C8B-B14F-4D97-AF65-F5344CB8AC3E}">
        <p14:creationId xmlns:p14="http://schemas.microsoft.com/office/powerpoint/2010/main" val="64121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4(1)(c) – Declared entities</a:t>
            </a:r>
            <a:endParaRPr lang="en-GB" dirty="0"/>
          </a:p>
        </p:txBody>
      </p:sp>
      <p:sp>
        <p:nvSpPr>
          <p:cNvPr id="3" name="Content Placeholder 2"/>
          <p:cNvSpPr>
            <a:spLocks noGrp="1"/>
          </p:cNvSpPr>
          <p:nvPr>
            <p:ph idx="1"/>
          </p:nvPr>
        </p:nvSpPr>
        <p:spPr/>
        <p:txBody>
          <a:bodyPr/>
          <a:lstStyle/>
          <a:p>
            <a:pPr marL="0" indent="0">
              <a:buNone/>
            </a:pPr>
            <a:r>
              <a:rPr lang="en-US" dirty="0" smtClean="0"/>
              <a:t>“any </a:t>
            </a:r>
            <a:r>
              <a:rPr lang="en-US" dirty="0"/>
              <a:t>other market, or any entity, facility or service, irrespective whether </a:t>
            </a:r>
            <a:r>
              <a:rPr lang="en-US" dirty="0" smtClean="0"/>
              <a:t>privately or </a:t>
            </a:r>
            <a:r>
              <a:rPr lang="en-US" dirty="0"/>
              <a:t>state owned, that has been declared by the Minister to be subject to </a:t>
            </a:r>
            <a:r>
              <a:rPr lang="en-US" dirty="0" smtClean="0"/>
              <a:t>the application </a:t>
            </a:r>
            <a:r>
              <a:rPr lang="en-US" dirty="0"/>
              <a:t>of this Act, in terms of subsection (2</a:t>
            </a:r>
            <a:r>
              <a:rPr lang="en-US" dirty="0" smtClean="0"/>
              <a:t>).”</a:t>
            </a:r>
          </a:p>
        </p:txBody>
      </p:sp>
    </p:spTree>
    <p:extLst>
      <p:ext uri="{BB962C8B-B14F-4D97-AF65-F5344CB8AC3E}">
        <p14:creationId xmlns:p14="http://schemas.microsoft.com/office/powerpoint/2010/main" val="390160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Whose power</a:t>
            </a:r>
            <a:endParaRPr lang="en-GB" dirty="0"/>
          </a:p>
        </p:txBody>
      </p:sp>
      <p:sp>
        <p:nvSpPr>
          <p:cNvPr id="3" name="Content Placeholder 2"/>
          <p:cNvSpPr>
            <a:spLocks noGrp="1"/>
          </p:cNvSpPr>
          <p:nvPr>
            <p:ph idx="1"/>
          </p:nvPr>
        </p:nvSpPr>
        <p:spPr/>
        <p:txBody>
          <a:bodyPr/>
          <a:lstStyle/>
          <a:p>
            <a:r>
              <a:rPr lang="en-US" dirty="0" smtClean="0"/>
              <a:t>The Minister in consultation with the Regulator by notice in the Gazette</a:t>
            </a:r>
          </a:p>
          <a:p>
            <a:r>
              <a:rPr lang="en-US" dirty="0" smtClean="0"/>
              <a:t>If the Minister has determined that:</a:t>
            </a:r>
            <a:endParaRPr lang="en-GB" dirty="0"/>
          </a:p>
        </p:txBody>
      </p:sp>
    </p:spTree>
    <p:extLst>
      <p:ext uri="{BB962C8B-B14F-4D97-AF65-F5344CB8AC3E}">
        <p14:creationId xmlns:p14="http://schemas.microsoft.com/office/powerpoint/2010/main" val="312817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4(2) declaration</a:t>
            </a:r>
            <a:endParaRPr lang="en-GB" dirty="0"/>
          </a:p>
        </p:txBody>
      </p:sp>
      <p:sp>
        <p:nvSpPr>
          <p:cNvPr id="3" name="Content Placeholder 2"/>
          <p:cNvSpPr>
            <a:spLocks noGrp="1"/>
          </p:cNvSpPr>
          <p:nvPr>
            <p:ph idx="1"/>
          </p:nvPr>
        </p:nvSpPr>
        <p:spPr/>
        <p:txBody>
          <a:bodyPr/>
          <a:lstStyle/>
          <a:p>
            <a:pPr marL="0" indent="0">
              <a:buNone/>
            </a:pPr>
            <a:r>
              <a:rPr lang="en-US" dirty="0" smtClean="0"/>
              <a:t>“any of the following circumstances apply-</a:t>
            </a:r>
          </a:p>
          <a:p>
            <a:r>
              <a:rPr lang="en-US" dirty="0" smtClean="0"/>
              <a:t>the facility or service is provided by only a single operator; or</a:t>
            </a:r>
          </a:p>
          <a:p>
            <a:r>
              <a:rPr lang="en-US" dirty="0" smtClean="0"/>
              <a:t>the entity, market, facility or service is not functioning competitively; and</a:t>
            </a:r>
          </a:p>
          <a:p>
            <a:r>
              <a:rPr lang="en-US" dirty="0" smtClean="0"/>
              <a:t>economic regulation can adequately address the economic consequences resulting from the non-competitive nature of the market.”</a:t>
            </a:r>
            <a:endParaRPr lang="en-GB" dirty="0"/>
          </a:p>
        </p:txBody>
      </p:sp>
    </p:spTree>
    <p:extLst>
      <p:ext uri="{BB962C8B-B14F-4D97-AF65-F5344CB8AC3E}">
        <p14:creationId xmlns:p14="http://schemas.microsoft.com/office/powerpoint/2010/main" val="3028629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Safrica">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F4000225-DB80-4AF8-98BF-A3BF4A26DEA3}"/>
    </a:ext>
  </a:extLst>
</a:theme>
</file>

<file path=ppt/theme/theme10.xml><?xml version="1.0" encoding="utf-8"?>
<a:theme xmlns:a="http://schemas.openxmlformats.org/drawingml/2006/main" name="Content layout 04">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0844F09F-B51E-4BE4-9438-6DEA8B452132}"/>
    </a:ext>
  </a:extLst>
</a:theme>
</file>

<file path=ppt/theme/theme11.xml><?xml version="1.0" encoding="utf-8"?>
<a:theme xmlns:a="http://schemas.openxmlformats.org/drawingml/2006/main" name="Content layout 05">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0D13437B-82B4-4315-9E1F-101DB8490575}"/>
    </a:ext>
  </a:extLst>
</a:theme>
</file>

<file path=ppt/theme/theme12.xml><?xml version="1.0" encoding="utf-8"?>
<a:theme xmlns:a="http://schemas.openxmlformats.org/drawingml/2006/main" name="Content layout 06">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6E119467-9782-4A1A-803B-1F01FB46AB40}"/>
    </a:ext>
  </a:extLst>
</a:theme>
</file>

<file path=ppt/theme/theme13.xml><?xml version="1.0" encoding="utf-8"?>
<a:theme xmlns:a="http://schemas.openxmlformats.org/drawingml/2006/main" name="Custom Design">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5554A83F-4EFC-477E-B31D-E9FB7D7C1469}"/>
    </a:ext>
  </a:extLst>
</a:theme>
</file>

<file path=ppt/theme/theme2.xml><?xml version="1.0" encoding="utf-8"?>
<a:theme xmlns:a="http://schemas.openxmlformats.org/drawingml/2006/main" name="Image slide layout">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FB270E87-B5A4-431C-9931-12F894A8F608}"/>
    </a:ext>
  </a:extLst>
</a:theme>
</file>

<file path=ppt/theme/theme3.xml><?xml version="1.0" encoding="utf-8"?>
<a:theme xmlns:a="http://schemas.openxmlformats.org/drawingml/2006/main" name="Section header with content 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4CF9CE32-0019-45A7-832C-3F7B63526A40}"/>
    </a:ext>
  </a:extLst>
</a:theme>
</file>

<file path=ppt/theme/theme4.xml><?xml version="1.0" encoding="utf-8"?>
<a:theme xmlns:a="http://schemas.openxmlformats.org/drawingml/2006/main" name="Section header with content 02">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65198258-782F-4165-926F-9EF9CAE02D84}"/>
    </a:ext>
  </a:extLst>
</a:theme>
</file>

<file path=ppt/theme/theme5.xml><?xml version="1.0" encoding="utf-8"?>
<a:theme xmlns:a="http://schemas.openxmlformats.org/drawingml/2006/main" name="Section header with conten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850A5B72-5E0C-4CD8-AECA-AC8FE1A4D485}"/>
    </a:ext>
  </a:extLst>
</a:theme>
</file>

<file path=ppt/theme/theme6.xml><?xml version="1.0" encoding="utf-8"?>
<a:theme xmlns:a="http://schemas.openxmlformats.org/drawingml/2006/main" name="Section header with content 04">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8C14CC08-EC6F-4483-A8AD-25E40D263152}"/>
    </a:ext>
  </a:extLst>
</a:theme>
</file>

<file path=ppt/theme/theme7.xml><?xml version="1.0" encoding="utf-8"?>
<a:theme xmlns:a="http://schemas.openxmlformats.org/drawingml/2006/main" name="Content layout 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E8C589B4-F51A-4A11-BC38-26CB007C78DB}"/>
    </a:ext>
  </a:extLst>
</a:theme>
</file>

<file path=ppt/theme/theme8.xml><?xml version="1.0" encoding="utf-8"?>
<a:theme xmlns:a="http://schemas.openxmlformats.org/drawingml/2006/main" name="Content layout 02">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9D0D1DBF-7AAA-418E-A3AF-31F6F6197285}"/>
    </a:ext>
  </a:extLst>
</a:theme>
</file>

<file path=ppt/theme/theme9.xml><?xml version="1.0" encoding="utf-8"?>
<a:theme xmlns:a="http://schemas.openxmlformats.org/drawingml/2006/main" name="Content layou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EFF67054-0A42-4818-8E87-2B0CBD940105}"/>
    </a:ext>
  </a:extLst>
</a:theme>
</file>

<file path=docProps/app.xml><?xml version="1.0" encoding="utf-8"?>
<Properties xmlns="http://schemas.openxmlformats.org/officeDocument/2006/extended-properties" xmlns:vt="http://schemas.openxmlformats.org/officeDocument/2006/docPropsVTypes">
  <Template>ENSafrica</Template>
  <TotalTime>165</TotalTime>
  <Words>1029</Words>
  <Application>Microsoft Office PowerPoint</Application>
  <PresentationFormat>On-screen Show (4:3)</PresentationFormat>
  <Paragraphs>101</Paragraphs>
  <Slides>22</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22</vt:i4>
      </vt:variant>
    </vt:vector>
  </HeadingPairs>
  <TitlesOfParts>
    <vt:vector size="37" baseType="lpstr">
      <vt:lpstr>Arial</vt:lpstr>
      <vt:lpstr>Calibri</vt:lpstr>
      <vt:lpstr>ENSafrica</vt:lpstr>
      <vt:lpstr>Image slide layout</vt:lpstr>
      <vt:lpstr>Section header with content 01</vt:lpstr>
      <vt:lpstr>Section header with content 02</vt:lpstr>
      <vt:lpstr>Section header with content 03</vt:lpstr>
      <vt:lpstr>Section header with content 04</vt:lpstr>
      <vt:lpstr>Content layout 01</vt:lpstr>
      <vt:lpstr>Content layout 02</vt:lpstr>
      <vt:lpstr>Content layout 03</vt:lpstr>
      <vt:lpstr>Content layout 04</vt:lpstr>
      <vt:lpstr>Content layout 05</vt:lpstr>
      <vt:lpstr>Content layout 06</vt:lpstr>
      <vt:lpstr>Custom Design</vt:lpstr>
      <vt:lpstr>The Economic Regulation of Transport Bill, 2018</vt:lpstr>
      <vt:lpstr>Publication for Comment</vt:lpstr>
      <vt:lpstr>Essence of the Bill</vt:lpstr>
      <vt:lpstr>Categories of Regulated Entities</vt:lpstr>
      <vt:lpstr>Section 4(1)(a) Entities</vt:lpstr>
      <vt:lpstr>Section 4(1)(b) – SANRAL CONCESSIONS</vt:lpstr>
      <vt:lpstr>Section 4(1)(c) – Declared entities</vt:lpstr>
      <vt:lpstr>Whose power</vt:lpstr>
      <vt:lpstr>Section 4(2) declaration</vt:lpstr>
      <vt:lpstr>Process of determination (1)</vt:lpstr>
      <vt:lpstr>Process of determination (2)</vt:lpstr>
      <vt:lpstr>Minister’s oversight</vt:lpstr>
      <vt:lpstr>Cost of Regulator and Council</vt:lpstr>
      <vt:lpstr>Regulation – Price Control (1)</vt:lpstr>
      <vt:lpstr>Regulation – Price Control (2)</vt:lpstr>
      <vt:lpstr>Regulation : Information</vt:lpstr>
      <vt:lpstr>Regulation – Complaints (1)</vt:lpstr>
      <vt:lpstr>Regulation – Complaints (2)</vt:lpstr>
      <vt:lpstr>Regulation – Complaints (3) </vt:lpstr>
      <vt:lpstr>Regulation – Appeal / Review</vt:lpstr>
      <vt:lpstr>Remaining provisions</vt:lpstr>
      <vt:lpstr>PowerPoint Presentation</vt:lpstr>
    </vt:vector>
  </TitlesOfParts>
  <Company>Edward Nathan Sonnebergs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Regulation of Transport Bill, 2018</dc:title>
  <dc:creator>Tony Norton</dc:creator>
  <cp:lastModifiedBy>ICS</cp:lastModifiedBy>
  <cp:revision>13</cp:revision>
  <dcterms:created xsi:type="dcterms:W3CDTF">2018-04-10T08:53:53Z</dcterms:created>
  <dcterms:modified xsi:type="dcterms:W3CDTF">2018-04-12T11:57:58Z</dcterms:modified>
</cp:coreProperties>
</file>